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645" r:id="rId2"/>
    <p:sldId id="708" r:id="rId3"/>
    <p:sldId id="696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1" r:id="rId19"/>
    <p:sldId id="662" r:id="rId20"/>
    <p:sldId id="663" r:id="rId21"/>
    <p:sldId id="660" r:id="rId22"/>
    <p:sldId id="665" r:id="rId23"/>
    <p:sldId id="667" r:id="rId24"/>
    <p:sldId id="664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83" r:id="rId36"/>
    <p:sldId id="684" r:id="rId37"/>
    <p:sldId id="685" r:id="rId38"/>
    <p:sldId id="680" r:id="rId39"/>
    <p:sldId id="688" r:id="rId40"/>
    <p:sldId id="681" r:id="rId41"/>
    <p:sldId id="689" r:id="rId42"/>
    <p:sldId id="690" r:id="rId43"/>
    <p:sldId id="691" r:id="rId44"/>
    <p:sldId id="692" r:id="rId45"/>
    <p:sldId id="693" r:id="rId46"/>
    <p:sldId id="694" r:id="rId47"/>
    <p:sldId id="695" r:id="rId48"/>
    <p:sldId id="698" r:id="rId49"/>
    <p:sldId id="701" r:id="rId50"/>
    <p:sldId id="699" r:id="rId51"/>
    <p:sldId id="700" r:id="rId52"/>
    <p:sldId id="709" r:id="rId53"/>
    <p:sldId id="702" r:id="rId54"/>
    <p:sldId id="703" r:id="rId55"/>
    <p:sldId id="704" r:id="rId56"/>
    <p:sldId id="705" r:id="rId57"/>
    <p:sldId id="706" r:id="rId58"/>
    <p:sldId id="707" r:id="rId59"/>
    <p:sldId id="710" r:id="rId60"/>
    <p:sldId id="711" r:id="rId61"/>
    <p:sldId id="712" r:id="rId62"/>
    <p:sldId id="713" r:id="rId63"/>
    <p:sldId id="714" r:id="rId64"/>
    <p:sldId id="715" r:id="rId65"/>
    <p:sldId id="716" r:id="rId66"/>
    <p:sldId id="717" r:id="rId67"/>
    <p:sldId id="718" r:id="rId68"/>
    <p:sldId id="719" r:id="rId69"/>
    <p:sldId id="720" r:id="rId70"/>
    <p:sldId id="721" r:id="rId71"/>
    <p:sldId id="687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0" autoAdjust="0"/>
    <p:restoredTop sz="91470" autoAdjust="0"/>
  </p:normalViewPr>
  <p:slideViewPr>
    <p:cSldViewPr>
      <p:cViewPr>
        <p:scale>
          <a:sx n="84" d="100"/>
          <a:sy n="84" d="100"/>
        </p:scale>
        <p:origin x="205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April 22,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gif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gi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0.gi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0.gi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0.gi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gif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eg"/><Relationship Id="rId3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0.gi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Generative Adversarial Network</a:t>
            </a:r>
            <a:endParaRPr lang="en-US" altLang="ko-KR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Goodfellow</a:t>
            </a:r>
            <a:r>
              <a:rPr lang="en-US" altLang="ko-KR" dirty="0" smtClean="0"/>
              <a:t> et </a:t>
            </a:r>
            <a:r>
              <a:rPr lang="en-US" altLang="ko-KR" dirty="0"/>
              <a:t>al. "Generative adversarial nets." </a:t>
            </a:r>
            <a:r>
              <a:rPr lang="en-US" altLang="ko-KR" i="1" dirty="0"/>
              <a:t>Advances in Neural Information Processing Systems</a:t>
            </a:r>
            <a:r>
              <a:rPr lang="en-US" altLang="ko-KR" dirty="0"/>
              <a:t>. 2014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Radford et al. </a:t>
            </a:r>
            <a:r>
              <a:rPr lang="en-US" altLang="ko-KR" dirty="0"/>
              <a:t>"Unsupervised representation learning with deep convolutional generative adversarial networks." </a:t>
            </a:r>
            <a:r>
              <a:rPr lang="en-US" altLang="ko-KR" i="1" dirty="0" smtClean="0"/>
              <a:t>ICLR, </a:t>
            </a:r>
            <a:r>
              <a:rPr lang="en-US" altLang="ko-KR" dirty="0" smtClean="0"/>
              <a:t>2015</a:t>
            </a:r>
          </a:p>
          <a:p>
            <a:r>
              <a:rPr lang="en-US" altLang="ko-KR" dirty="0" smtClean="0"/>
              <a:t>Reed et </a:t>
            </a:r>
            <a:r>
              <a:rPr lang="en-US" altLang="ko-KR" dirty="0"/>
              <a:t>al. </a:t>
            </a:r>
            <a:r>
              <a:rPr lang="en-US" altLang="ko-KR" dirty="0" smtClean="0"/>
              <a:t>"Generative adversarial text to image synthesis."</a:t>
            </a:r>
            <a:r>
              <a:rPr lang="en-US" altLang="ko-KR" dirty="0"/>
              <a:t> </a:t>
            </a:r>
            <a:r>
              <a:rPr lang="en-US" altLang="ko-KR" i="1" dirty="0" smtClean="0"/>
              <a:t>ICML,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err="1" smtClean="0"/>
              <a:t>Yoo</a:t>
            </a:r>
            <a:r>
              <a:rPr lang="en-US" altLang="ko-KR" dirty="0" smtClean="0"/>
              <a:t> </a:t>
            </a:r>
            <a:r>
              <a:rPr lang="en-US" altLang="ko-KR" dirty="0"/>
              <a:t>et al. "Pixel-Level Domain Transfer." </a:t>
            </a:r>
            <a:r>
              <a:rPr lang="en-US" altLang="ko-KR" i="1" dirty="0" smtClean="0"/>
              <a:t>ECCV,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Isola et </a:t>
            </a:r>
            <a:r>
              <a:rPr lang="en-US" altLang="ko-KR" dirty="0"/>
              <a:t>al. "Image-to-Image Translation with Conditional Adversarial Networks."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</a:t>
            </a:r>
            <a:r>
              <a:rPr lang="en-US" altLang="ko-KR" i="1" dirty="0" smtClean="0"/>
              <a:t>,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Nguyen et </a:t>
            </a:r>
            <a:r>
              <a:rPr lang="en-US" altLang="ko-KR" dirty="0"/>
              <a:t>al. "Plug &amp; Play Generative Networks: Conditional Iterative Generation of Images in Latent Space."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,</a:t>
            </a:r>
            <a:r>
              <a:rPr lang="en-US" altLang="ko-KR" dirty="0" smtClean="0"/>
              <a:t>2016</a:t>
            </a:r>
          </a:p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</a:rPr>
              <a:t>Image-to-Image Translation with Conditional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L1 loss function</a:t>
            </a:r>
            <a:endParaRPr lang="ko-KR" altLang="en-US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200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PatchGAN</a:t>
            </a:r>
            <a:endParaRPr lang="ko-KR" alt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27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Low-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High-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Plug &amp; Play Generative </a:t>
            </a:r>
            <a:r>
              <a:rPr lang="en-US" altLang="ko-KR" sz="4400" dirty="0" smtClean="0"/>
              <a:t>Networks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err="1" smtClean="0"/>
              <a:t>ArXiv</a:t>
            </a:r>
            <a:r>
              <a:rPr lang="en-US" altLang="ko-KR" sz="3600" i="1" dirty="0" smtClean="0"/>
              <a:t>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59138"/>
            <a:ext cx="7560840" cy="169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8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0"/>
            <a:ext cx="4599019" cy="483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7" y="2204864"/>
            <a:ext cx="4207152" cy="2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1691"/>
            <a:ext cx="8496300" cy="28175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275856" y="3861048"/>
            <a:ext cx="2544499" cy="10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" y="1268760"/>
            <a:ext cx="4471988" cy="1982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00" y="1556792"/>
            <a:ext cx="3736652" cy="1554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" y="3697513"/>
            <a:ext cx="4593506" cy="95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442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Update Rule for a feature vector h</a:t>
            </a:r>
            <a:endParaRPr lang="ko-KR" alt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49" y="3356992"/>
            <a:ext cx="3535115" cy="1370759"/>
          </a:xfrm>
          <a:prstGeom prst="rect">
            <a:avLst/>
          </a:prstGeom>
          <a:ln>
            <a:solidFill>
              <a:srgbClr val="A5002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4799416"/>
            <a:ext cx="1728192" cy="479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3065" y="3721210"/>
            <a:ext cx="4532833" cy="86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52" y="4894989"/>
            <a:ext cx="1377825" cy="288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065" y="4797152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G</a:t>
            </a:r>
            <a:endParaRPr lang="ko-KR" altLang="en-US" sz="20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73" y="5197262"/>
            <a:ext cx="2772796" cy="375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3065" y="5571520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D</a:t>
            </a:r>
            <a:endParaRPr lang="ko-KR" altLang="en-US" sz="20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98" y="5984134"/>
            <a:ext cx="4495403" cy="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4572000" cy="5690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59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Encoder network is pre-trained.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9992" y="2420888"/>
            <a:ext cx="437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and D are trained with standard GAN learning technique.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9992" y="4149080"/>
            <a:ext cx="437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is not directly used to generate image, but used as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guiding function </a:t>
            </a:r>
            <a:r>
              <a:rPr lang="en-US" altLang="ko-KR" sz="2400" dirty="0" smtClean="0"/>
              <a:t>combined with DAE. 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05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434"/>
            <a:ext cx="8496300" cy="33060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66" y="831578"/>
            <a:ext cx="6941668" cy="5837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Learning What and Where to Draw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smtClean="0"/>
              <a:t>NIPS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1" y="3789040"/>
            <a:ext cx="8443911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1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7420" y="1153236"/>
            <a:ext cx="7634939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Generative adversarial what-where nets (GAWWN)</a:t>
            </a:r>
            <a:endParaRPr lang="ko-KR" alt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6" y="1730908"/>
            <a:ext cx="6090236" cy="47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863" y="2245057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</a:t>
            </a:r>
            <a:r>
              <a:rPr lang="en-US" altLang="ko-KR" dirty="0" err="1" smtClean="0"/>
              <a:t>bbox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20" y="3826764"/>
            <a:ext cx="193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part locations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551" y="5461378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part location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375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2" y="1645855"/>
            <a:ext cx="6749647" cy="46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41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2" y="1986051"/>
            <a:ext cx="8286655" cy="374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2" y="2396669"/>
            <a:ext cx="8478165" cy="232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02" y="1656891"/>
            <a:ext cx="6124339" cy="458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409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1897039"/>
            <a:ext cx="476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(e.g., head in channel 1, left foot in channel 2, 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76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2" y="1793706"/>
            <a:ext cx="8172465" cy="40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0" y="2127060"/>
            <a:ext cx="8487053" cy="26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4245" y="980728"/>
            <a:ext cx="705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There are too much efforts to enter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(e.g., 15 parts for a bird).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244" y="1465223"/>
            <a:ext cx="690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Given a subset of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, let’s find the remaining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’ location.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245" y="1936073"/>
            <a:ext cx="423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Among many ways, they chose to use GAN.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733024" y="2598409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𝑖</m:t>
                      </m:r>
                      <m:r>
                        <a:rPr lang="en-US" altLang="ko-KR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24" y="2598409"/>
                <a:ext cx="283366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400159" y="2598409"/>
                <a:ext cx="1464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/>
                        </a:rPr>
                        <m:t>𝐤</m:t>
                      </m:r>
                      <m:r>
                        <a:rPr lang="en-US" altLang="ko-KR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59" y="2598409"/>
                <a:ext cx="146405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7098" y="2599252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786613" y="2598409"/>
                <a:ext cx="2564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𝑣𝑖𝑠𝑖𝑏𝑙𝑒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/>
                        </a:rPr>
                        <m:t> 0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613" y="2598409"/>
                <a:ext cx="256461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1803" b="-1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67098" y="3212137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input: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33024" y="3212137"/>
                <a:ext cx="124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/>
                        </a:rPr>
                        <m:t>𝐬</m:t>
                      </m:r>
                      <m:r>
                        <a:rPr lang="en-US" altLang="ko-KR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24" y="3212137"/>
                <a:ext cx="124200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18092" y="3212137"/>
                <a:ext cx="243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𝑔𝑖𝑣𝑒𝑛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/>
                        </a:rPr>
                        <m:t> 0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092" y="3212137"/>
                <a:ext cx="243829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20" y="3992914"/>
            <a:ext cx="4664868" cy="35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91816" y="3847726"/>
            <a:ext cx="1178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Generated</a:t>
            </a:r>
          </a:p>
          <a:p>
            <a:r>
              <a:rPr lang="en-US" altLang="ko-KR" dirty="0" err="1" smtClean="0"/>
              <a:t>Keypoints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800420" y="4488076"/>
                <a:ext cx="6313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𝑍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+3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𝐾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MLP (3-layer fully connected network is used)</a:t>
                </a:r>
                <a:endParaRPr lang="ko-KR" alt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20" y="4488076"/>
                <a:ext cx="631352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90" t="-8197" r="-878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91816" y="5032176"/>
            <a:ext cx="1507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Kepoints</a:t>
            </a:r>
            <a:endParaRPr lang="en-US" altLang="ko-KR" dirty="0" smtClean="0"/>
          </a:p>
          <a:p>
            <a:r>
              <a:rPr lang="en-US" altLang="ko-KR" dirty="0" smtClean="0"/>
              <a:t>Discriminator: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175866" y="5170675"/>
                <a:ext cx="3893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Distinguish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𝑟𝑒𝑎𝑙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𝑟𝑒𝑎𝑙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from synthetic</a:t>
                </a:r>
                <a:endParaRPr lang="ko-KR" alt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866" y="5170675"/>
                <a:ext cx="3893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08" t="-8197" r="-876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809969" y="3212137"/>
            <a:ext cx="308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“Given” probability: 0.1 is used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75866" y="5665702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Dind’t</a:t>
            </a:r>
            <a:r>
              <a:rPr lang="en-US" altLang="ko-KR" dirty="0" smtClean="0"/>
              <a:t> say what is used. Maybe MLP.)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7" y="2321086"/>
            <a:ext cx="8579962" cy="255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899" y="1194179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Bbox</a:t>
            </a:r>
            <a:r>
              <a:rPr lang="en-US" altLang="ko-KR" dirty="0" smtClean="0"/>
              <a:t> control (fix text and z / varying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898" y="955339"/>
            <a:ext cx="6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/ use </a:t>
            </a:r>
            <a:r>
              <a:rPr lang="en-US" altLang="ko-KR" dirty="0" err="1" smtClean="0"/>
              <a:t>gt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/ varying z)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1411633"/>
            <a:ext cx="8563805" cy="187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4119301"/>
            <a:ext cx="8538063" cy="236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898" y="3560325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varying beak and tail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positions and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     generate other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conditionally)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306" y="1049137"/>
            <a:ext cx="725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generate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conditioned on text)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8" y="1436770"/>
            <a:ext cx="8538063" cy="204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3558848"/>
            <a:ext cx="8900986" cy="297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0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hank yo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 descr="C:\Users\CPSLAB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984776" cy="30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33883</TotalTime>
  <Words>1349</Words>
  <Application>Microsoft Macintosh PowerPoint</Application>
  <PresentationFormat>화면 슬라이드 쇼(4:3)</PresentationFormat>
  <Paragraphs>519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9" baseType="lpstr">
      <vt:lpstr>맑은 고딕</vt:lpstr>
      <vt:lpstr>휴먼둥근헤드라인</vt:lpstr>
      <vt:lpstr>Cambria Math</vt:lpstr>
      <vt:lpstr>Garamond</vt:lpstr>
      <vt:lpstr>Meiryo UI</vt:lpstr>
      <vt:lpstr>NimbusRomNo9L-Medi</vt:lpstr>
      <vt:lpstr>Arial</vt:lpstr>
      <vt:lpstr>Office 테마</vt:lpstr>
      <vt:lpstr>PowerPoint 프레젠테이션</vt:lpstr>
      <vt:lpstr>Generative Adversarial Network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  <vt:lpstr>Plug &amp; Play Generative Networks ArXiv 2016.</vt:lpstr>
      <vt:lpstr>Plug &amp; Play Generative Networks</vt:lpstr>
      <vt:lpstr>Plug &amp; Play Generative Networks</vt:lpstr>
      <vt:lpstr>Noiseless joint PPGN-h</vt:lpstr>
      <vt:lpstr>Noiseless joint PPGN-h</vt:lpstr>
      <vt:lpstr>PPGN results</vt:lpstr>
      <vt:lpstr>PPGN results</vt:lpstr>
      <vt:lpstr>Learning What and Where to Draw NIPS 2016.</vt:lpstr>
      <vt:lpstr>Motivation</vt:lpstr>
      <vt:lpstr>Bounding Box Control</vt:lpstr>
      <vt:lpstr>Bounding Box Control</vt:lpstr>
      <vt:lpstr>Bounding Box Control</vt:lpstr>
      <vt:lpstr>Keypoint-Conditional Control</vt:lpstr>
      <vt:lpstr>Keypoint-Conditional Control</vt:lpstr>
      <vt:lpstr>Keypoint-Conditional Control</vt:lpstr>
      <vt:lpstr>Keypoint Generation</vt:lpstr>
      <vt:lpstr>Experiments</vt:lpstr>
      <vt:lpstr>Experiments</vt:lpstr>
      <vt:lpstr>Experiments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1133</cp:revision>
  <dcterms:created xsi:type="dcterms:W3CDTF">2010-03-17T18:05:41Z</dcterms:created>
  <dcterms:modified xsi:type="dcterms:W3CDTF">2017-04-21T16:11:02Z</dcterms:modified>
</cp:coreProperties>
</file>